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636" y="1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_Diseño vaci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0863" y="476259"/>
            <a:ext cx="1080000" cy="2814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77065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3_Diseño vacio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0863" y="476259"/>
            <a:ext cx="1080000" cy="2814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37828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4_Diseño vacio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/>
          <p:cNvPicPr>
            <a:picLocks noChangeAspect="1"/>
          </p:cNvPicPr>
          <p:nvPr userDrawn="1"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0863" y="476259"/>
            <a:ext cx="1080000" cy="2814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15641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5_Diseño vacio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/>
          <p:cNvPicPr>
            <a:picLocks noChangeAspect="1"/>
          </p:cNvPicPr>
          <p:nvPr userDrawn="1"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0863" y="476259"/>
            <a:ext cx="1080000" cy="2814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7886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326787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347">
          <p15:clr>
            <a:srgbClr val="F26B43"/>
          </p15:clr>
        </p15:guide>
        <p15:guide id="2" orient="horz" pos="300">
          <p15:clr>
            <a:srgbClr val="F26B43"/>
          </p15:clr>
        </p15:guide>
        <p15:guide id="3" orient="horz" pos="3838">
          <p15:clr>
            <a:srgbClr val="F26B43"/>
          </p15:clr>
        </p15:guide>
        <p15:guide id="4" pos="7333">
          <p15:clr>
            <a:srgbClr val="F26B43"/>
          </p15:clr>
        </p15:guide>
        <p15:guide id="6" pos="3840">
          <p15:clr>
            <a:srgbClr val="F26B43"/>
          </p15:clr>
        </p15:guide>
        <p15:guide id="0" orient="horz" pos="1071">
          <p15:clr>
            <a:srgbClr val="F26B43"/>
          </p15:clr>
        </p15:guide>
        <p15:guide id="7" orient="horz" pos="1797">
          <p15:clr>
            <a:srgbClr val="F26B43"/>
          </p15:clr>
        </p15:guide>
        <p15:guide id="8" orient="horz" pos="709">
          <p15:clr>
            <a:srgbClr val="F26B43"/>
          </p15:clr>
        </p15:guide>
        <p15:guide id="9" orient="horz" pos="4156">
          <p15:clr>
            <a:srgbClr val="F26B43"/>
          </p15:clr>
        </p15:guide>
        <p15:guide id="10" orient="horz" pos="3997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captaciondetalento@indra.es" TargetMode="Externa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351" t="132" r="38854"/>
          <a:stretch/>
        </p:blipFill>
        <p:spPr>
          <a:xfrm>
            <a:off x="0" y="1127760"/>
            <a:ext cx="3596640" cy="5714999"/>
          </a:xfrm>
          <a:prstGeom prst="rect">
            <a:avLst/>
          </a:prstGeom>
        </p:spPr>
      </p:pic>
      <p:sp>
        <p:nvSpPr>
          <p:cNvPr id="14" name="Rectángulo 13">
            <a:extLst>
              <a:ext uri="{FF2B5EF4-FFF2-40B4-BE49-F238E27FC236}">
                <a16:creationId xmlns:a16="http://schemas.microsoft.com/office/drawing/2014/main" id="{D2F265D9-9AE9-9647-97E9-0394A6A44442}"/>
              </a:ext>
            </a:extLst>
          </p:cNvPr>
          <p:cNvSpPr/>
          <p:nvPr/>
        </p:nvSpPr>
        <p:spPr>
          <a:xfrm>
            <a:off x="3596640" y="19394"/>
            <a:ext cx="5214850" cy="2199835"/>
          </a:xfrm>
          <a:prstGeom prst="rect">
            <a:avLst/>
          </a:prstGeom>
          <a:solidFill>
            <a:schemeClr val="tx1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lIns="540000" tIns="648000" rIns="540000" bIns="0" rtlCol="0" anchor="t" anchorCtr="0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>
                  <a:solidFill>
                    <a:srgbClr val="FBBB21"/>
                  </a:solidFill>
                </a:uFill>
                <a:latin typeface="Arial" panose="020B0604020202020204" pitchFamily="34" charset="0"/>
                <a:ea typeface="+mn-ea"/>
                <a:cs typeface="+mn-cs"/>
              </a:rPr>
              <a:t>Indra en Galicia te está buscando</a:t>
            </a:r>
          </a:p>
          <a:p>
            <a:pPr marL="0" marR="0" lvl="0" indent="0" algn="l" defTabSz="914400" rtl="0" eaLnBrk="1" fontAlgn="auto" latinLnBrk="0" hangingPunct="1">
              <a:lnSpc>
                <a:spcPts val="32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>
                  <a:solidFill>
                    <a:srgbClr val="FBBB21"/>
                  </a:solidFill>
                </a:uFill>
                <a:latin typeface="Georgia" panose="02040502050405020303" pitchFamily="18" charset="0"/>
                <a:ea typeface="+mn-ea"/>
                <a:cs typeface="+mn-cs"/>
              </a:rPr>
              <a:t>Incorpórate a nuestro Plan Junior</a:t>
            </a:r>
            <a:endParaRPr kumimoji="0" lang="es-ES" sz="32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>
                <a:solidFill>
                  <a:srgbClr val="FBBB21"/>
                </a:solidFill>
              </a:uFill>
              <a:latin typeface="Georgia" panose="02040502050405020303" pitchFamily="18" charset="0"/>
              <a:ea typeface="+mn-ea"/>
              <a:cs typeface="+mn-cs"/>
            </a:endParaRPr>
          </a:p>
        </p:txBody>
      </p:sp>
      <p:sp>
        <p:nvSpPr>
          <p:cNvPr id="12" name="Rectángulo 11">
            <a:extLst>
              <a:ext uri="{FF2B5EF4-FFF2-40B4-BE49-F238E27FC236}">
                <a16:creationId xmlns:a16="http://schemas.microsoft.com/office/drawing/2014/main" id="{D2F265D9-9AE9-9647-97E9-0394A6A44442}"/>
              </a:ext>
            </a:extLst>
          </p:cNvPr>
          <p:cNvSpPr/>
          <p:nvPr/>
        </p:nvSpPr>
        <p:spPr>
          <a:xfrm>
            <a:off x="8811490" y="0"/>
            <a:ext cx="3380509" cy="5865317"/>
          </a:xfrm>
          <a:prstGeom prst="rect">
            <a:avLst/>
          </a:prstGeom>
          <a:solidFill>
            <a:schemeClr val="bg1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lIns="540000" tIns="1080000" rIns="540000" bIns="0" rtlCol="0" anchor="t" anchorCtr="0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800" b="1" i="0" u="none" strike="noStrike" kern="0" cap="none" spc="0" normalizeH="0" baseline="0" noProof="0" dirty="0" smtClean="0">
                <a:ln>
                  <a:noFill/>
                </a:ln>
                <a:solidFill>
                  <a:srgbClr val="00425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¿Qué te pedimos?</a:t>
            </a:r>
          </a:p>
          <a:p>
            <a:pPr marL="216000" marR="0" lvl="0" indent="-2160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rgbClr val="03657C"/>
              </a:buClr>
              <a:buSzPct val="75000"/>
              <a:buFont typeface="Wingdings" panose="05000000000000000000" pitchFamily="2" charset="2"/>
              <a:buChar char="§"/>
              <a:tabLst/>
              <a:defRPr/>
            </a:pPr>
            <a:endParaRPr kumimoji="0" lang="es-ES" sz="1200" b="0" i="0" u="none" strike="noStrike" kern="0" cap="none" spc="0" normalizeH="0" baseline="0" noProof="0" dirty="0" smtClean="0">
              <a:ln>
                <a:noFill/>
              </a:ln>
              <a:solidFill>
                <a:srgbClr val="004254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216000" marR="0" lvl="0" indent="-2160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rgbClr val="03657C"/>
              </a:buClr>
              <a:buSzPct val="75000"/>
              <a:buFont typeface="Wingdings" panose="05000000000000000000" pitchFamily="2" charset="2"/>
              <a:buChar char="§"/>
              <a:tabLst/>
              <a:defRPr/>
            </a:pPr>
            <a:r>
              <a:rPr kumimoji="0" lang="es-ES" sz="1200" b="0" i="0" u="none" strike="noStrike" kern="0" cap="none" spc="0" normalizeH="0" baseline="0" noProof="0" dirty="0" smtClean="0">
                <a:ln>
                  <a:noFill/>
                </a:ln>
                <a:solidFill>
                  <a:srgbClr val="00425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Titulación en ámbito tecnológico. </a:t>
            </a:r>
          </a:p>
          <a:p>
            <a:pPr marL="216000" marR="0" lvl="0" indent="-2160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rgbClr val="03657C"/>
              </a:buClr>
              <a:buSzPct val="75000"/>
              <a:buFont typeface="Wingdings" panose="05000000000000000000" pitchFamily="2" charset="2"/>
              <a:buChar char="§"/>
              <a:tabLst/>
              <a:defRPr/>
            </a:pPr>
            <a:r>
              <a:rPr kumimoji="0" lang="es-ES" sz="1200" b="0" i="0" u="none" strike="noStrike" kern="0" cap="none" spc="0" normalizeH="0" baseline="0" noProof="0" dirty="0" smtClean="0">
                <a:ln>
                  <a:noFill/>
                </a:ln>
                <a:solidFill>
                  <a:srgbClr val="00425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¡Muchas ganas!</a:t>
            </a:r>
          </a:p>
          <a:p>
            <a:pPr marL="216000" marR="0" lvl="0" indent="-2160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rgbClr val="03657C"/>
              </a:buClr>
              <a:buSzPct val="75000"/>
              <a:buFont typeface="Wingdings" panose="05000000000000000000" pitchFamily="2" charset="2"/>
              <a:buChar char="§"/>
              <a:tabLst/>
              <a:defRPr/>
            </a:pPr>
            <a:r>
              <a:rPr kumimoji="0" lang="es-ES" sz="1200" b="0" i="0" u="none" strike="noStrike" kern="0" cap="none" spc="0" normalizeH="0" baseline="0" noProof="0" dirty="0" smtClean="0">
                <a:ln>
                  <a:noFill/>
                </a:ln>
                <a:solidFill>
                  <a:srgbClr val="00425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Nivel alto de inglés.</a:t>
            </a:r>
          </a:p>
          <a:p>
            <a:pPr marL="216000" marR="0" lvl="0" indent="-2160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rgbClr val="03657C"/>
              </a:buClr>
              <a:buSzPct val="75000"/>
              <a:buFont typeface="Wingdings" panose="05000000000000000000" pitchFamily="2" charset="2"/>
              <a:buChar char="§"/>
              <a:tabLst/>
              <a:defRPr/>
            </a:pPr>
            <a:r>
              <a:rPr kumimoji="0" lang="es-ES" sz="1200" b="0" i="0" u="none" strike="noStrike" kern="0" cap="none" spc="0" normalizeH="0" baseline="0" noProof="0" dirty="0" smtClean="0">
                <a:ln>
                  <a:noFill/>
                </a:ln>
                <a:solidFill>
                  <a:srgbClr val="00425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Capacidad de adaptación y flexibilidad.</a:t>
            </a:r>
          </a:p>
          <a:p>
            <a:pPr marL="216000" marR="0" lvl="0" indent="-2160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rgbClr val="03657C"/>
              </a:buClr>
              <a:buSzPct val="75000"/>
              <a:buFont typeface="Wingdings" panose="05000000000000000000" pitchFamily="2" charset="2"/>
              <a:buChar char="§"/>
              <a:tabLst/>
              <a:defRPr/>
            </a:pPr>
            <a:r>
              <a:rPr kumimoji="0" lang="es-ES" sz="1200" b="0" i="0" u="none" strike="noStrike" kern="0" cap="none" spc="0" normalizeH="0" baseline="0" noProof="0" dirty="0" smtClean="0">
                <a:ln>
                  <a:noFill/>
                </a:ln>
                <a:solidFill>
                  <a:srgbClr val="00425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Trabajo en equipo.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rgbClr val="03657C"/>
              </a:buClr>
              <a:buSzPct val="75000"/>
              <a:buFontTx/>
              <a:buNone/>
              <a:tabLst/>
              <a:defRPr/>
            </a:pPr>
            <a:endParaRPr kumimoji="0" lang="es-ES" sz="1400" b="0" i="0" u="none" strike="noStrike" kern="0" cap="none" spc="0" normalizeH="0" baseline="0" noProof="0" dirty="0" smtClean="0">
              <a:ln>
                <a:noFill/>
              </a:ln>
              <a:solidFill>
                <a:srgbClr val="004254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rgbClr val="03657C"/>
              </a:buClr>
              <a:buSzPct val="75000"/>
              <a:buFontTx/>
              <a:buNone/>
              <a:tabLst/>
              <a:defRPr/>
            </a:pPr>
            <a:r>
              <a:rPr kumimoji="0" lang="es-ES" sz="1100" b="0" i="0" u="none" strike="noStrike" kern="0" cap="none" spc="0" normalizeH="0" baseline="0" noProof="0" dirty="0" smtClean="0">
                <a:ln>
                  <a:noFill/>
                </a:ln>
                <a:solidFill>
                  <a:srgbClr val="00425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Envíanos tu CV </a:t>
            </a:r>
            <a:r>
              <a:rPr kumimoji="0" lang="es-ES" sz="1100" b="0" i="0" u="none" strike="noStrike" kern="0" cap="none" spc="0" normalizeH="0" baseline="0" noProof="0" dirty="0" smtClean="0">
                <a:ln>
                  <a:noFill/>
                </a:ln>
                <a:solidFill>
                  <a:srgbClr val="00425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actualizado,</a:t>
            </a:r>
            <a:r>
              <a:rPr kumimoji="0" lang="es-ES" sz="1100" b="0" i="0" u="none" strike="noStrike" kern="0" cap="none" spc="0" normalizeH="0" noProof="0" dirty="0" smtClean="0">
                <a:ln>
                  <a:noFill/>
                </a:ln>
                <a:solidFill>
                  <a:srgbClr val="00425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incluyendo la </a:t>
            </a:r>
            <a:r>
              <a:rPr kumimoji="0" lang="es-ES" sz="1100" b="0" i="1" u="none" strike="noStrike" kern="0" cap="none" spc="0" normalizeH="0" noProof="0" dirty="0" smtClean="0">
                <a:ln>
                  <a:noFill/>
                </a:ln>
                <a:solidFill>
                  <a:srgbClr val="00425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referencia </a:t>
            </a:r>
            <a:r>
              <a:rPr kumimoji="0" lang="es-ES" sz="1100" b="1" i="1" u="none" strike="noStrike" kern="0" cap="none" spc="0" normalizeH="0" noProof="0" dirty="0" smtClean="0">
                <a:ln>
                  <a:noFill/>
                </a:ln>
                <a:solidFill>
                  <a:srgbClr val="00425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Galicia</a:t>
            </a:r>
            <a:r>
              <a:rPr kumimoji="0" lang="es-ES" sz="1100" b="0" i="1" u="none" strike="noStrike" kern="0" cap="none" spc="0" normalizeH="0" noProof="0" dirty="0" smtClean="0">
                <a:ln>
                  <a:noFill/>
                </a:ln>
                <a:solidFill>
                  <a:srgbClr val="00425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s-ES" sz="1100" b="0" i="0" u="none" strike="noStrike" kern="0" cap="none" spc="0" normalizeH="0" noProof="0" dirty="0" smtClean="0">
                <a:ln>
                  <a:noFill/>
                </a:ln>
                <a:solidFill>
                  <a:srgbClr val="00425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en el asunto del mensaje, </a:t>
            </a:r>
            <a:r>
              <a:rPr kumimoji="0" lang="es-ES" sz="1100" b="0" i="0" u="none" strike="noStrike" kern="0" cap="none" spc="0" normalizeH="0" baseline="0" noProof="0" dirty="0" smtClean="0">
                <a:ln>
                  <a:noFill/>
                </a:ln>
                <a:solidFill>
                  <a:srgbClr val="00425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</a:t>
            </a:r>
            <a:r>
              <a:rPr kumimoji="0" lang="es-ES" sz="1100" b="0" i="0" u="none" strike="noStrike" kern="0" cap="none" spc="0" normalizeH="0" baseline="0" noProof="0" dirty="0" smtClean="0">
                <a:ln>
                  <a:noFill/>
                </a:ln>
                <a:solidFill>
                  <a:srgbClr val="00425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: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rgbClr val="03657C"/>
              </a:buClr>
              <a:buSzPct val="75000"/>
              <a:buFontTx/>
              <a:buNone/>
              <a:tabLst/>
              <a:defRPr/>
            </a:pPr>
            <a:r>
              <a:rPr kumimoji="0" lang="es-ES" sz="1400" b="0" i="0" u="none" strike="noStrike" kern="0" cap="none" spc="0" normalizeH="0" baseline="0" noProof="0" dirty="0" smtClean="0">
                <a:ln>
                  <a:noFill/>
                </a:ln>
                <a:solidFill>
                  <a:srgbClr val="00425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  <a:hlinkClick r:id="rId3"/>
              </a:rPr>
              <a:t>captaciondetalento@indra.es</a:t>
            </a:r>
            <a:r>
              <a:rPr kumimoji="0" lang="es-ES" sz="1400" b="0" i="0" u="none" strike="noStrike" kern="0" cap="none" spc="0" normalizeH="0" noProof="0" dirty="0" smtClean="0">
                <a:ln>
                  <a:noFill/>
                </a:ln>
                <a:solidFill>
                  <a:srgbClr val="00425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endParaRPr kumimoji="0" lang="es-ES" sz="1400" b="0" i="0" u="none" strike="noStrike" kern="0" cap="none" spc="0" normalizeH="0" baseline="0" noProof="0" dirty="0" smtClean="0">
              <a:ln>
                <a:noFill/>
              </a:ln>
              <a:solidFill>
                <a:srgbClr val="004254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5" name="Rectángulo 14">
            <a:extLst>
              <a:ext uri="{FF2B5EF4-FFF2-40B4-BE49-F238E27FC236}">
                <a16:creationId xmlns:a16="http://schemas.microsoft.com/office/drawing/2014/main" id="{D2F265D9-9AE9-9647-97E9-0394A6A44442}"/>
              </a:ext>
            </a:extLst>
          </p:cNvPr>
          <p:cNvSpPr/>
          <p:nvPr/>
        </p:nvSpPr>
        <p:spPr>
          <a:xfrm>
            <a:off x="3596640" y="2104469"/>
            <a:ext cx="5214850" cy="4067961"/>
          </a:xfrm>
          <a:prstGeom prst="rect">
            <a:avLst/>
          </a:prstGeom>
          <a:solidFill>
            <a:schemeClr val="tx1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lIns="540000" tIns="0" rIns="540000" bIns="540000" rtlCol="0" anchor="b" anchorCtr="0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400" b="0" i="0" u="none" strike="noStrike" kern="1200" cap="none" spc="0" normalizeH="0" baseline="0" noProof="0" dirty="0" smtClean="0">
              <a:ln>
                <a:noFill/>
              </a:ln>
              <a:solidFill>
                <a:srgbClr val="E8E8E8"/>
              </a:solidFill>
              <a:effectLst/>
              <a:uLnTx/>
              <a:uFillTx/>
              <a:latin typeface="Neo Sans Ligh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400" b="0" i="0" u="none" strike="noStrike" kern="1200" cap="none" spc="0" normalizeH="0" baseline="0" noProof="0" dirty="0">
              <a:ln>
                <a:noFill/>
              </a:ln>
              <a:solidFill>
                <a:srgbClr val="E8E8E8"/>
              </a:solidFill>
              <a:effectLst/>
              <a:uLnTx/>
              <a:uFillTx/>
              <a:latin typeface="Neo Sans Ligh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400" b="0" i="0" u="none" strike="noStrike" kern="1200" cap="none" spc="0" normalizeH="0" baseline="0" noProof="0" dirty="0" smtClean="0">
              <a:ln>
                <a:noFill/>
              </a:ln>
              <a:solidFill>
                <a:srgbClr val="E8E8E8"/>
              </a:solidFill>
              <a:effectLst/>
              <a:uLnTx/>
              <a:uFillTx/>
              <a:latin typeface="Neo Sans Ligh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400" b="0" i="0" u="none" strike="noStrike" kern="1200" cap="none" spc="0" normalizeH="0" baseline="0" noProof="0" dirty="0">
              <a:ln>
                <a:noFill/>
              </a:ln>
              <a:solidFill>
                <a:srgbClr val="E8E8E8"/>
              </a:solidFill>
              <a:effectLst/>
              <a:uLnTx/>
              <a:uFillTx/>
              <a:latin typeface="Neo Sans Ligh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400" b="0" i="0" u="none" strike="noStrike" kern="1200" cap="none" spc="0" normalizeH="0" baseline="0" noProof="0" dirty="0" smtClean="0">
              <a:ln>
                <a:noFill/>
              </a:ln>
              <a:solidFill>
                <a:srgbClr val="E8E8E8"/>
              </a:solidFill>
              <a:effectLst/>
              <a:uLnTx/>
              <a:uFillTx/>
              <a:latin typeface="Neo Sans Ligh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400" b="0" i="0" u="none" strike="noStrike" kern="1200" cap="none" spc="0" normalizeH="0" baseline="0" noProof="0" dirty="0">
              <a:ln>
                <a:noFill/>
              </a:ln>
              <a:solidFill>
                <a:srgbClr val="E8E8E8"/>
              </a:solidFill>
              <a:effectLst/>
              <a:uLnTx/>
              <a:uFillTx/>
              <a:latin typeface="Neo Sans Ligh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400" b="0" i="0" u="none" strike="noStrike" kern="1200" cap="none" spc="0" normalizeH="0" baseline="0" noProof="0" dirty="0" smtClean="0">
              <a:ln>
                <a:noFill/>
              </a:ln>
              <a:solidFill>
                <a:srgbClr val="E8E8E8"/>
              </a:solidFill>
              <a:effectLst/>
              <a:uLnTx/>
              <a:uFillTx/>
              <a:latin typeface="Neo Sans Ligh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400" b="0" i="0" u="none" strike="noStrike" kern="1200" cap="none" spc="0" normalizeH="0" baseline="0" noProof="0" dirty="0">
              <a:ln>
                <a:noFill/>
              </a:ln>
              <a:solidFill>
                <a:srgbClr val="E8E8E8"/>
              </a:solidFill>
              <a:effectLst/>
              <a:uLnTx/>
              <a:uFillTx/>
              <a:latin typeface="Neo Sans Ligh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400" b="0" i="0" u="none" strike="noStrike" kern="1200" cap="none" spc="0" normalizeH="0" baseline="0" noProof="0" dirty="0" smtClean="0">
              <a:ln>
                <a:noFill/>
              </a:ln>
              <a:solidFill>
                <a:srgbClr val="E8E8E8"/>
              </a:solidFill>
              <a:effectLst/>
              <a:uLnTx/>
              <a:uFillTx/>
              <a:latin typeface="Neo Sans Ligh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400" b="0" i="0" u="none" strike="noStrike" kern="1200" cap="none" spc="0" normalizeH="0" baseline="0" noProof="0" dirty="0">
              <a:ln>
                <a:noFill/>
              </a:ln>
              <a:solidFill>
                <a:srgbClr val="E8E8E8"/>
              </a:solidFill>
              <a:effectLst/>
              <a:uLnTx/>
              <a:uFillTx/>
              <a:latin typeface="Neo Sans Light"/>
              <a:ea typeface="+mn-ea"/>
              <a:cs typeface="+mn-cs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s-ES" sz="1400" b="0" i="0" u="none" strike="noStrike" kern="1200" cap="none" spc="0" normalizeH="0" baseline="0" noProof="0" dirty="0" smtClean="0">
              <a:ln>
                <a:noFill/>
              </a:ln>
              <a:solidFill>
                <a:srgbClr val="E8E8E8"/>
              </a:solidFill>
              <a:effectLst/>
              <a:uLnTx/>
              <a:uFillTx/>
              <a:latin typeface="Neo Sans Light"/>
              <a:ea typeface="+mn-ea"/>
              <a:cs typeface="+mn-cs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s-ES" sz="1400" b="0" i="0" u="none" strike="noStrike" kern="1200" cap="none" spc="0" normalizeH="0" baseline="0" noProof="0" dirty="0">
              <a:ln>
                <a:noFill/>
              </a:ln>
              <a:solidFill>
                <a:srgbClr val="E8E8E8"/>
              </a:solidFill>
              <a:effectLst/>
              <a:uLnTx/>
              <a:uFillTx/>
              <a:latin typeface="Neo Sans Light"/>
              <a:ea typeface="+mn-ea"/>
              <a:cs typeface="+mn-cs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s-ES" sz="1400" b="0" i="0" u="none" strike="noStrike" kern="1200" cap="none" spc="0" normalizeH="0" baseline="0" noProof="0" dirty="0" smtClean="0">
              <a:ln>
                <a:noFill/>
              </a:ln>
              <a:solidFill>
                <a:srgbClr val="E8E8E8"/>
              </a:solidFill>
              <a:effectLst/>
              <a:uLnTx/>
              <a:uFillTx/>
              <a:latin typeface="Neo Sans Light"/>
              <a:ea typeface="+mn-ea"/>
              <a:cs typeface="+mn-cs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s-ES" sz="1400" b="0" i="0" u="none" strike="noStrike" kern="1200" cap="none" spc="0" normalizeH="0" baseline="0" noProof="0" dirty="0" smtClean="0">
              <a:ln>
                <a:noFill/>
              </a:ln>
              <a:solidFill>
                <a:srgbClr val="E8E8E8"/>
              </a:solidFill>
              <a:effectLst/>
              <a:uLnTx/>
              <a:uFillTx/>
              <a:latin typeface="Neo Sans Ligh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100" b="0" i="0" u="none" strike="noStrike" kern="1200" cap="none" spc="0" normalizeH="0" baseline="0" noProof="0" dirty="0">
              <a:ln>
                <a:noFill/>
              </a:ln>
              <a:solidFill>
                <a:srgbClr val="E8E8E8"/>
              </a:solidFill>
              <a:effectLst/>
              <a:uLnTx/>
              <a:uFillTx/>
              <a:latin typeface="Neo Sans Light"/>
              <a:ea typeface="+mn-ea"/>
              <a:cs typeface="+mn-cs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s-ES" sz="1100" b="0" i="0" u="none" strike="noStrike" kern="1200" cap="none" spc="0" normalizeH="0" baseline="0" noProof="0" dirty="0" smtClean="0">
                <a:ln>
                  <a:noFill/>
                </a:ln>
                <a:solidFill>
                  <a:srgbClr val="E8E8E8"/>
                </a:solidFill>
                <a:effectLst/>
                <a:uLnTx/>
                <a:uFillTx/>
                <a:latin typeface="Neo Sans Light"/>
                <a:ea typeface="+mn-ea"/>
                <a:cs typeface="+mn-cs"/>
              </a:rPr>
              <a:t>Somos </a:t>
            </a:r>
            <a:r>
              <a:rPr kumimoji="0" lang="es-ES" sz="1100" b="0" i="0" u="none" strike="noStrike" kern="1200" cap="none" spc="0" normalizeH="0" baseline="0" noProof="0" dirty="0">
                <a:ln>
                  <a:noFill/>
                </a:ln>
                <a:solidFill>
                  <a:srgbClr val="E8E8E8"/>
                </a:solidFill>
                <a:effectLst/>
                <a:uLnTx/>
                <a:uFillTx/>
                <a:latin typeface="Neo Sans Light"/>
                <a:ea typeface="+mn-ea"/>
                <a:cs typeface="+mn-cs"/>
              </a:rPr>
              <a:t>una empresa de más de 45.000 empleados, </a:t>
            </a:r>
            <a:r>
              <a:rPr kumimoji="0" lang="es-ES" sz="1100" b="0" i="0" u="none" strike="noStrike" kern="1200" cap="none" spc="0" normalizeH="0" baseline="0" noProof="0" dirty="0" smtClean="0">
                <a:ln>
                  <a:noFill/>
                </a:ln>
                <a:solidFill>
                  <a:srgbClr val="E8E8E8"/>
                </a:solidFill>
                <a:effectLst/>
                <a:uLnTx/>
                <a:uFillTx/>
                <a:latin typeface="Neo Sans Light"/>
                <a:ea typeface="+mn-ea"/>
                <a:cs typeface="+mn-cs"/>
              </a:rPr>
              <a:t>reconocida </a:t>
            </a:r>
            <a:r>
              <a:rPr kumimoji="0" lang="es-ES" sz="1100" b="0" i="0" u="none" strike="noStrike" kern="1200" cap="none" spc="0" normalizeH="0" baseline="0" noProof="0" dirty="0">
                <a:ln>
                  <a:noFill/>
                </a:ln>
                <a:solidFill>
                  <a:srgbClr val="E8E8E8"/>
                </a:solidFill>
                <a:effectLst/>
                <a:uLnTx/>
                <a:uFillTx/>
                <a:latin typeface="Neo Sans Light"/>
                <a:ea typeface="+mn-ea"/>
                <a:cs typeface="+mn-cs"/>
              </a:rPr>
              <a:t>con el sello Top </a:t>
            </a:r>
            <a:r>
              <a:rPr kumimoji="0" lang="es-ES" sz="1100" b="0" i="0" u="none" strike="noStrike" kern="1200" cap="none" spc="0" normalizeH="0" baseline="0" noProof="0" dirty="0" err="1">
                <a:ln>
                  <a:noFill/>
                </a:ln>
                <a:solidFill>
                  <a:srgbClr val="E8E8E8"/>
                </a:solidFill>
                <a:effectLst/>
                <a:uLnTx/>
                <a:uFillTx/>
                <a:latin typeface="Neo Sans Light"/>
                <a:ea typeface="+mn-ea"/>
                <a:cs typeface="+mn-cs"/>
              </a:rPr>
              <a:t>Employer</a:t>
            </a:r>
            <a:r>
              <a:rPr kumimoji="0" lang="es-ES" sz="1100" b="0" i="0" u="none" strike="noStrike" kern="1200" cap="none" spc="0" normalizeH="0" baseline="0" noProof="0" dirty="0">
                <a:ln>
                  <a:noFill/>
                </a:ln>
                <a:solidFill>
                  <a:srgbClr val="E8E8E8"/>
                </a:solidFill>
                <a:effectLst/>
                <a:uLnTx/>
                <a:uFillTx/>
                <a:latin typeface="Neo Sans Light"/>
                <a:ea typeface="+mn-ea"/>
                <a:cs typeface="+mn-cs"/>
              </a:rPr>
              <a:t> y con proyectos retadores para clientes líderes en sus sectores de actividad y con presencia internacional. 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s-ES" sz="1100" b="0" i="0" u="none" strike="noStrike" kern="1200" cap="none" spc="0" normalizeH="0" baseline="0" noProof="0" dirty="0" smtClean="0">
              <a:ln>
                <a:noFill/>
              </a:ln>
              <a:solidFill>
                <a:srgbClr val="E8E8E8"/>
              </a:solidFill>
              <a:effectLst/>
              <a:uLnTx/>
              <a:uFillTx/>
              <a:latin typeface="Neo Sans Light"/>
              <a:ea typeface="+mn-ea"/>
              <a:cs typeface="+mn-cs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s-ES" sz="1100" b="0" i="0" u="none" strike="noStrike" kern="1200" cap="none" spc="0" normalizeH="0" baseline="0" noProof="0" dirty="0" smtClean="0">
                <a:ln>
                  <a:noFill/>
                </a:ln>
                <a:solidFill>
                  <a:srgbClr val="E8E8E8"/>
                </a:solidFill>
                <a:effectLst/>
                <a:uLnTx/>
                <a:uFillTx/>
                <a:latin typeface="Neo Sans Light"/>
                <a:ea typeface="+mn-ea"/>
                <a:cs typeface="+mn-cs"/>
              </a:rPr>
              <a:t>Comienza </a:t>
            </a:r>
            <a:r>
              <a:rPr kumimoji="0" lang="es-ES" sz="1100" b="0" i="0" u="none" strike="noStrike" kern="1200" cap="none" spc="0" normalizeH="0" baseline="0" noProof="0" dirty="0">
                <a:ln>
                  <a:noFill/>
                </a:ln>
                <a:solidFill>
                  <a:srgbClr val="E8E8E8"/>
                </a:solidFill>
                <a:effectLst/>
                <a:uLnTx/>
                <a:uFillTx/>
                <a:latin typeface="Neo Sans Light"/>
                <a:ea typeface="+mn-ea"/>
                <a:cs typeface="+mn-cs"/>
              </a:rPr>
              <a:t>tu carrera </a:t>
            </a:r>
            <a:r>
              <a:rPr kumimoji="0" lang="es-ES" sz="1100" b="0" i="0" u="none" strike="noStrike" kern="1200" cap="none" spc="0" normalizeH="0" baseline="0" noProof="0" dirty="0" smtClean="0">
                <a:ln>
                  <a:noFill/>
                </a:ln>
                <a:solidFill>
                  <a:srgbClr val="E8E8E8"/>
                </a:solidFill>
                <a:effectLst/>
                <a:uLnTx/>
                <a:uFillTx/>
                <a:latin typeface="Neo Sans Light"/>
                <a:ea typeface="+mn-ea"/>
                <a:cs typeface="+mn-cs"/>
              </a:rPr>
              <a:t>con nosotros,</a:t>
            </a:r>
            <a:r>
              <a:rPr kumimoji="0" lang="es-ES" sz="1100" b="0" i="0" u="none" strike="noStrike" kern="1200" cap="none" spc="0" normalizeH="0" noProof="0" dirty="0" smtClean="0">
                <a:ln>
                  <a:noFill/>
                </a:ln>
                <a:solidFill>
                  <a:srgbClr val="E8E8E8"/>
                </a:solidFill>
                <a:effectLst/>
                <a:uLnTx/>
                <a:uFillTx/>
                <a:latin typeface="Neo Sans Light"/>
                <a:ea typeface="+mn-ea"/>
                <a:cs typeface="+mn-cs"/>
              </a:rPr>
              <a:t> tenemos diversas opciones de colaboración y </a:t>
            </a:r>
            <a:r>
              <a:rPr lang="es-ES" sz="1100" dirty="0" smtClean="0">
                <a:solidFill>
                  <a:srgbClr val="E8E8E8"/>
                </a:solidFill>
                <a:latin typeface="Neo Sans Light"/>
              </a:rPr>
              <a:t>multitud de proyectos innovadores a tu disposición.</a:t>
            </a: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s-ES" sz="1100" b="0" i="0" u="none" strike="noStrike" kern="1200" cap="none" spc="0" normalizeH="0" baseline="0" noProof="0" dirty="0">
              <a:ln>
                <a:noFill/>
              </a:ln>
              <a:solidFill>
                <a:srgbClr val="E8E8E8"/>
              </a:solidFill>
              <a:effectLst/>
              <a:uLnTx/>
              <a:uFillTx/>
              <a:latin typeface="Neo Sans Light"/>
              <a:ea typeface="+mn-ea"/>
              <a:cs typeface="+mn-cs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s-ES" sz="1100" b="0" i="0" u="none" strike="noStrike" kern="1200" cap="none" spc="0" normalizeH="0" baseline="0" noProof="0" dirty="0">
                <a:ln>
                  <a:noFill/>
                </a:ln>
                <a:solidFill>
                  <a:srgbClr val="E8E8E8"/>
                </a:solidFill>
                <a:effectLst/>
                <a:uLnTx/>
                <a:uFillTx/>
                <a:latin typeface="Neo Sans Light"/>
                <a:ea typeface="+mn-ea"/>
                <a:cs typeface="+mn-cs"/>
              </a:rPr>
              <a:t>Forma parte de un área joven con expertos de los que aprender</a:t>
            </a:r>
            <a:r>
              <a:rPr kumimoji="0" lang="es-ES" sz="1100" b="0" i="0" u="none" strike="noStrike" kern="1200" cap="none" spc="0" normalizeH="0" baseline="0" noProof="0" dirty="0" smtClean="0">
                <a:ln>
                  <a:noFill/>
                </a:ln>
                <a:solidFill>
                  <a:srgbClr val="E8E8E8"/>
                </a:solidFill>
                <a:effectLst/>
                <a:uLnTx/>
                <a:uFillTx/>
                <a:latin typeface="Neo Sans Light"/>
                <a:ea typeface="+mn-ea"/>
                <a:cs typeface="+mn-cs"/>
              </a:rPr>
              <a:t>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100" b="0" i="0" u="none" strike="noStrike" kern="1200" cap="none" spc="0" normalizeH="0" baseline="0" noProof="0" dirty="0">
              <a:ln>
                <a:noFill/>
              </a:ln>
              <a:solidFill>
                <a:srgbClr val="E8E8E8"/>
              </a:solidFill>
              <a:effectLst/>
              <a:uLnTx/>
              <a:uFillTx/>
              <a:latin typeface="Neo Sans Light"/>
              <a:ea typeface="+mn-ea"/>
              <a:cs typeface="+mn-cs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s-ES" sz="1100" b="0" i="0" u="none" strike="noStrike" kern="1200" cap="none" spc="0" normalizeH="0" baseline="0" noProof="0" dirty="0">
                <a:ln>
                  <a:noFill/>
                </a:ln>
                <a:solidFill>
                  <a:srgbClr val="E8E8E8"/>
                </a:solidFill>
                <a:effectLst/>
                <a:uLnTx/>
                <a:uFillTx/>
                <a:latin typeface="Neo Sans Light"/>
                <a:ea typeface="+mn-ea"/>
                <a:cs typeface="+mn-cs"/>
              </a:rPr>
              <a:t>Te ofrecemos </a:t>
            </a:r>
            <a:r>
              <a:rPr kumimoji="0" lang="es-ES" sz="1100" b="0" i="0" u="none" strike="noStrike" kern="1200" cap="none" spc="0" normalizeH="0" baseline="0" noProof="0" dirty="0" smtClean="0">
                <a:ln>
                  <a:noFill/>
                </a:ln>
                <a:solidFill>
                  <a:srgbClr val="E8E8E8"/>
                </a:solidFill>
                <a:effectLst/>
                <a:uLnTx/>
                <a:uFillTx/>
                <a:latin typeface="Neo Sans Light"/>
                <a:ea typeface="+mn-ea"/>
                <a:cs typeface="+mn-cs"/>
              </a:rPr>
              <a:t>un plan de </a:t>
            </a:r>
            <a:r>
              <a:rPr kumimoji="0" lang="es-ES" sz="1100" b="0" i="0" u="none" strike="noStrike" kern="1200" cap="none" spc="0" normalizeH="0" baseline="0" noProof="0" dirty="0">
                <a:ln>
                  <a:noFill/>
                </a:ln>
                <a:solidFill>
                  <a:srgbClr val="E8E8E8"/>
                </a:solidFill>
                <a:effectLst/>
                <a:uLnTx/>
                <a:uFillTx/>
                <a:latin typeface="Neo Sans Light"/>
                <a:ea typeface="+mn-ea"/>
                <a:cs typeface="+mn-cs"/>
              </a:rPr>
              <a:t>carrera profesional </a:t>
            </a:r>
            <a:r>
              <a:rPr kumimoji="0" lang="es-ES" sz="1100" b="0" i="0" u="none" strike="noStrike" kern="1200" cap="none" spc="0" normalizeH="0" baseline="0" noProof="0" dirty="0" smtClean="0">
                <a:ln>
                  <a:noFill/>
                </a:ln>
                <a:solidFill>
                  <a:srgbClr val="E8E8E8"/>
                </a:solidFill>
                <a:effectLst/>
                <a:uLnTx/>
                <a:uFillTx/>
                <a:latin typeface="Neo Sans Light"/>
                <a:ea typeface="+mn-ea"/>
                <a:cs typeface="+mn-cs"/>
              </a:rPr>
              <a:t>innovador en distintos ámbitos, </a:t>
            </a:r>
            <a:r>
              <a:rPr kumimoji="0" lang="es-ES" sz="1100" b="0" i="0" u="none" strike="noStrike" kern="1200" cap="none" spc="0" normalizeH="0" baseline="0" noProof="0" dirty="0">
                <a:ln>
                  <a:noFill/>
                </a:ln>
                <a:solidFill>
                  <a:srgbClr val="E8E8E8"/>
                </a:solidFill>
                <a:effectLst/>
                <a:uLnTx/>
                <a:uFillTx/>
                <a:latin typeface="Neo Sans Light"/>
                <a:ea typeface="+mn-ea"/>
                <a:cs typeface="+mn-cs"/>
              </a:rPr>
              <a:t>formación continua y flexible. </a:t>
            </a:r>
            <a:endParaRPr kumimoji="0" lang="es-ES" sz="1100" b="0" i="0" u="none" strike="noStrike" kern="1200" cap="none" spc="0" normalizeH="0" baseline="0" noProof="0" dirty="0" smtClean="0">
              <a:ln>
                <a:noFill/>
              </a:ln>
              <a:solidFill>
                <a:srgbClr val="E8E8E8"/>
              </a:solidFill>
              <a:effectLst/>
              <a:uLnTx/>
              <a:uFillTx/>
              <a:latin typeface="Neo Sans Light"/>
              <a:ea typeface="+mn-ea"/>
              <a:cs typeface="+mn-cs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s-ES" sz="1100" b="0" i="0" u="none" strike="noStrike" kern="1200" cap="none" spc="0" normalizeH="0" baseline="0" noProof="0" dirty="0" smtClean="0">
              <a:ln>
                <a:noFill/>
              </a:ln>
              <a:solidFill>
                <a:srgbClr val="E8E8E8"/>
              </a:solidFill>
              <a:effectLst/>
              <a:uLnTx/>
              <a:uFillTx/>
              <a:latin typeface="Neo Sans Light"/>
              <a:ea typeface="+mn-ea"/>
              <a:cs typeface="+mn-cs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s-ES" sz="1100" b="0" i="0" u="none" strike="noStrike" kern="1200" cap="none" spc="0" normalizeH="0" baseline="0" noProof="0" dirty="0" smtClean="0">
                <a:ln>
                  <a:noFill/>
                </a:ln>
                <a:solidFill>
                  <a:srgbClr val="E8E8E8"/>
                </a:solidFill>
                <a:effectLst/>
                <a:uLnTx/>
                <a:uFillTx/>
                <a:latin typeface="Neo Sans Light"/>
                <a:ea typeface="+mn-ea"/>
                <a:cs typeface="+mn-cs"/>
              </a:rPr>
              <a:t>Serás capaz de conciliar vida personal y profesional. Tenemos opciones de teletrabajo, </a:t>
            </a:r>
            <a:r>
              <a:rPr kumimoji="0" lang="es-ES" sz="11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E8E8E8"/>
                </a:solidFill>
                <a:effectLst/>
                <a:uLnTx/>
                <a:uFillTx/>
                <a:latin typeface="Neo Sans Light"/>
                <a:ea typeface="+mn-ea"/>
                <a:cs typeface="+mn-cs"/>
              </a:rPr>
              <a:t>EasyWorking</a:t>
            </a:r>
            <a:r>
              <a:rPr kumimoji="0" lang="es-ES" sz="1100" b="0" i="0" u="none" strike="noStrike" kern="1200" cap="none" spc="0" normalizeH="0" baseline="0" noProof="0" dirty="0">
                <a:ln>
                  <a:noFill/>
                </a:ln>
                <a:solidFill>
                  <a:srgbClr val="E8E8E8"/>
                </a:solidFill>
                <a:effectLst/>
                <a:uLnTx/>
                <a:uFillTx/>
                <a:latin typeface="Neo Sans Light"/>
                <a:ea typeface="+mn-ea"/>
                <a:cs typeface="+mn-cs"/>
              </a:rPr>
              <a:t> </a:t>
            </a:r>
            <a:r>
              <a:rPr kumimoji="0" lang="es-ES" sz="1100" b="0" i="0" u="none" strike="noStrike" kern="1200" cap="none" spc="0" normalizeH="0" baseline="0" noProof="0" dirty="0" smtClean="0">
                <a:ln>
                  <a:noFill/>
                </a:ln>
                <a:solidFill>
                  <a:srgbClr val="E8E8E8"/>
                </a:solidFill>
                <a:effectLst/>
                <a:uLnTx/>
                <a:uFillTx/>
                <a:latin typeface="Neo Sans Light"/>
                <a:ea typeface="+mn-ea"/>
                <a:cs typeface="+mn-cs"/>
              </a:rPr>
              <a:t>y flexibilidad horaria.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4254"/>
                </a:solidFill>
                <a:effectLst/>
                <a:uLnTx/>
                <a:uFillTx/>
                <a:latin typeface="Neo Sans Light"/>
                <a:ea typeface="+mn-ea"/>
                <a:cs typeface="+mn-cs"/>
              </a:rPr>
              <a:t>joven con expertos de los que aprender</a:t>
            </a: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srgbClr val="E8E8E8"/>
              </a:solidFill>
              <a:effectLst/>
              <a:uLnTx/>
              <a:uFillTx/>
              <a:latin typeface="Neo Sans Light"/>
              <a:ea typeface="+mn-ea"/>
              <a:cs typeface="+mn-cs"/>
            </a:endParaRPr>
          </a:p>
        </p:txBody>
      </p:sp>
      <p:cxnSp>
        <p:nvCxnSpPr>
          <p:cNvPr id="21" name="Conector recto 20">
            <a:extLst>
              <a:ext uri="{FF2B5EF4-FFF2-40B4-BE49-F238E27FC236}">
                <a16:creationId xmlns:a16="http://schemas.microsoft.com/office/drawing/2014/main" id="{DB8802B3-CC43-7F43-BE85-BCDB969B813F}"/>
              </a:ext>
            </a:extLst>
          </p:cNvPr>
          <p:cNvCxnSpPr>
            <a:cxnSpLocks/>
          </p:cNvCxnSpPr>
          <p:nvPr/>
        </p:nvCxnSpPr>
        <p:spPr>
          <a:xfrm>
            <a:off x="3827542" y="2219229"/>
            <a:ext cx="1192265" cy="3307"/>
          </a:xfrm>
          <a:prstGeom prst="line">
            <a:avLst/>
          </a:prstGeom>
          <a:ln w="635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ángulo 9"/>
          <p:cNvSpPr/>
          <p:nvPr/>
        </p:nvSpPr>
        <p:spPr>
          <a:xfrm>
            <a:off x="0" y="6588000"/>
            <a:ext cx="3596640" cy="270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srgbClr val="E8E8E8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1" name="Rectángulo 10"/>
          <p:cNvSpPr/>
          <p:nvPr/>
        </p:nvSpPr>
        <p:spPr>
          <a:xfrm>
            <a:off x="3596640" y="5865318"/>
            <a:ext cx="8653549" cy="992681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40000" tIns="0" rIns="540000" bIns="0" rtlCol="0" anchor="ctr" anchorCtr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20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El </a:t>
            </a:r>
            <a:r>
              <a:rPr kumimoji="0" lang="es-ES" sz="2000" b="1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reto</a:t>
            </a:r>
            <a:r>
              <a:rPr kumimoji="0" lang="es-ES" sz="20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s-ES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que buscas está </a:t>
            </a:r>
            <a:r>
              <a:rPr kumimoji="0" lang="es-ES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aquí</a:t>
            </a:r>
            <a:endParaRPr kumimoji="0" lang="es-ES" sz="20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pic>
        <p:nvPicPr>
          <p:cNvPr id="6" name="Imagen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912498" y="5449748"/>
            <a:ext cx="898992" cy="4155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88820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4_CONTENIDO">
  <a:themeElements>
    <a:clrScheme name="Corporativo Indra">
      <a:dk1>
        <a:srgbClr val="004254"/>
      </a:dk1>
      <a:lt1>
        <a:srgbClr val="E8E8E8"/>
      </a:lt1>
      <a:dk2>
        <a:srgbClr val="03657C"/>
      </a:dk2>
      <a:lt2>
        <a:srgbClr val="FFFFFF"/>
      </a:lt2>
      <a:accent1>
        <a:srgbClr val="FBBB21"/>
      </a:accent1>
      <a:accent2>
        <a:srgbClr val="40717F"/>
      </a:accent2>
      <a:accent3>
        <a:srgbClr val="7FA0A9"/>
      </a:accent3>
      <a:accent4>
        <a:srgbClr val="BED0D4"/>
      </a:accent4>
      <a:accent5>
        <a:srgbClr val="428B9C"/>
      </a:accent5>
      <a:accent6>
        <a:srgbClr val="82B2BE"/>
      </a:accent6>
      <a:hlink>
        <a:srgbClr val="03657C"/>
      </a:hlink>
      <a:folHlink>
        <a:srgbClr val="646E78"/>
      </a:folHlink>
    </a:clrScheme>
    <a:fontScheme name="Indra Externa">
      <a:majorFont>
        <a:latin typeface="Noe Display"/>
        <a:ea typeface=""/>
        <a:cs typeface=""/>
      </a:majorFont>
      <a:minorFont>
        <a:latin typeface="Neo Sans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/>
      <a:bodyPr/>
      <a:lstStyle>
        <a:defPPr>
          <a:lnSpc>
            <a:spcPts val="2500"/>
          </a:lnSpc>
          <a:spcAft>
            <a:spcPts val="600"/>
          </a:spcAft>
          <a:defRPr sz="2000" dirty="0" smtClean="0">
            <a:solidFill>
              <a:srgbClr val="004254"/>
            </a:solidFill>
            <a:latin typeface="Neo Sans" panose="020B0504020202020204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Presentación6" id="{F1B7044E-C7C5-4DAF-8FBC-EE57DA22F014}" vid="{1D2CF402-99D1-43E5-8B67-11A49CA351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172</Words>
  <Application>Microsoft Office PowerPoint</Application>
  <PresentationFormat>Panorámica</PresentationFormat>
  <Paragraphs>38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6" baseType="lpstr">
      <vt:lpstr>Arial</vt:lpstr>
      <vt:lpstr>Georgia</vt:lpstr>
      <vt:lpstr>Neo Sans Light</vt:lpstr>
      <vt:lpstr>Wingdings</vt:lpstr>
      <vt:lpstr>4_CONTENIDO</vt:lpstr>
      <vt:lpstr>Presentación de PowerPoint</vt:lpstr>
    </vt:vector>
  </TitlesOfParts>
  <Company>INDRA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Ricoy Moure, Olaya</dc:creator>
  <cp:lastModifiedBy>Ricoy Moure, Olaya</cp:lastModifiedBy>
  <cp:revision>3</cp:revision>
  <dcterms:created xsi:type="dcterms:W3CDTF">2021-03-16T08:52:29Z</dcterms:created>
  <dcterms:modified xsi:type="dcterms:W3CDTF">2021-06-07T10:14:41Z</dcterms:modified>
</cp:coreProperties>
</file>